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2" r:id="rId5"/>
    <p:sldId id="258" r:id="rId6"/>
    <p:sldId id="259" r:id="rId7"/>
    <p:sldId id="263" r:id="rId8"/>
    <p:sldId id="260" r:id="rId9"/>
    <p:sldId id="265" r:id="rId10"/>
    <p:sldId id="270" r:id="rId11"/>
    <p:sldId id="271" r:id="rId12"/>
    <p:sldId id="272" r:id="rId13"/>
    <p:sldId id="273" r:id="rId14"/>
    <p:sldId id="267" r:id="rId15"/>
    <p:sldId id="268" r:id="rId16"/>
    <p:sldId id="269" r:id="rId17"/>
  </p:sldIdLst>
  <p:sldSz cx="14630400" cy="8229600"/>
  <p:notesSz cx="8229600" cy="146304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Nunito Semi Bold" panose="020B0604020202020204" charset="0"/>
      <p:regular r:id="rId23"/>
    </p:embeddedFont>
    <p:embeddedFont>
      <p:font typeface="PT Sans" panose="020B0503020203020204" pitchFamily="3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48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98897"/>
            <a:ext cx="7967609" cy="3590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100"/>
              </a:lnSpc>
              <a:buNone/>
            </a:pPr>
            <a:r>
              <a:rPr lang="en-US" sz="113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SuperResAI:</a:t>
            </a:r>
            <a:endParaRPr lang="en-US" sz="11300" dirty="0"/>
          </a:p>
        </p:txBody>
      </p:sp>
      <p:sp>
        <p:nvSpPr>
          <p:cNvPr id="4" name="Text 1"/>
          <p:cNvSpPr/>
          <p:nvPr/>
        </p:nvSpPr>
        <p:spPr>
          <a:xfrm>
            <a:off x="837723" y="2642333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Super-Resolution ML Project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837724" y="6096476"/>
            <a:ext cx="746855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North South University – Dept. of ECE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37724" y="6650831"/>
            <a:ext cx="746855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By: Atique S. Chaklader, Samiyeel A. Binaaf, Md. Mubtasim Fuad, Md. Tamjid Islam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37724" y="7205186"/>
            <a:ext cx="746855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Supervisor: Dr. Mohammad Shifat-E-Rabbi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8878B4-82FD-FF57-4C96-AF40BAA6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8" y="1971137"/>
            <a:ext cx="13874044" cy="45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7100352-3C30-B8AA-8D04-438FCB15FBCC}"/>
              </a:ext>
            </a:extLst>
          </p:cNvPr>
          <p:cNvSpPr/>
          <p:nvPr/>
        </p:nvSpPr>
        <p:spPr>
          <a:xfrm>
            <a:off x="809982" y="680344"/>
            <a:ext cx="13010436" cy="84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</a:t>
            </a:r>
            <a:endParaRPr lang="en-US" sz="42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21757-B79C-247D-2D0D-972B980D2294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1633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3C38AF-1A7B-4A6E-DD0B-71EF67A0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44" y="1850218"/>
            <a:ext cx="13958712" cy="456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BC60B50-C089-94FA-DEBA-A634D4823E32}"/>
              </a:ext>
            </a:extLst>
          </p:cNvPr>
          <p:cNvSpPr/>
          <p:nvPr/>
        </p:nvSpPr>
        <p:spPr>
          <a:xfrm>
            <a:off x="809982" y="680344"/>
            <a:ext cx="13010436" cy="84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</a:t>
            </a:r>
            <a:endParaRPr lang="en-US" sz="42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CCCAD-DF23-DC7A-81F9-CEF3FBC7CC5D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425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3F75440-4282-F494-190A-2C166EE54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5" y="1920295"/>
            <a:ext cx="14032089" cy="45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7D2B6340-C984-05FC-EC67-47B529590F53}"/>
              </a:ext>
            </a:extLst>
          </p:cNvPr>
          <p:cNvSpPr/>
          <p:nvPr/>
        </p:nvSpPr>
        <p:spPr>
          <a:xfrm>
            <a:off x="809982" y="680344"/>
            <a:ext cx="13010436" cy="84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</a:t>
            </a:r>
            <a:endParaRPr lang="en-US" sz="42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226D7E-61E0-1ED0-0FED-D466C93F25A2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018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4C0780D-49C2-CED8-F64E-439A6A91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" y="1878931"/>
            <a:ext cx="14156267" cy="462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7529BFC-2D18-4778-60FC-2C95F1FEA338}"/>
              </a:ext>
            </a:extLst>
          </p:cNvPr>
          <p:cNvSpPr/>
          <p:nvPr/>
        </p:nvSpPr>
        <p:spPr>
          <a:xfrm>
            <a:off x="809982" y="680344"/>
            <a:ext cx="13010436" cy="84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</a:t>
            </a:r>
            <a:endParaRPr lang="en-US" sz="42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3284F7-DB3B-4E63-95A4-DA70C9E78622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664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12638484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Qualitative Analysis: Visualizing Enhanced Fidelity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890951"/>
            <a:ext cx="689014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qualitative analysis reveals significant improvements in image reconstruction, offering a visually superior experience compared to traditional methods.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18078" y="3222784"/>
            <a:ext cx="689014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Sharper Edges &amp; Clearer Textures: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Images processed with SuperResAI exhibit markedly defined edges and enhanced texture clarity, bringing subjects into vivid focus.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8078" y="4426148"/>
            <a:ext cx="6890147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Accurate Fine Detail Reconstruction: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system excels at correctly reconstructing intricate details, such as the subtle patterns in fabric or the complex structures found in natural landscapes, preserving authenticity.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8078" y="6003369"/>
            <a:ext cx="6890147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Alignment with Metric Improvements: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observable visual quality directly correlates with improved quantitative metrics like Peak Signal-to-Noise Ratio (PSNR) and Structural Similarity Index (SSIM), validating our qualitative observations.</a:t>
            </a:r>
            <a:endParaRPr lang="en-US" sz="1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155" y="1943576"/>
            <a:ext cx="5533668" cy="5533668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F1B6A01C-18AE-BFAA-051A-48EF9D95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80" y="1857302"/>
            <a:ext cx="5619942" cy="56199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3C33A8-1475-633C-9AF1-9A7BB2A27E84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190" y="595908"/>
            <a:ext cx="13114020" cy="1274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Charting the Future: Overcoming Limitations and Expanding Horizons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8190" y="2303383"/>
            <a:ext cx="6448663" cy="5330309"/>
          </a:xfrm>
          <a:prstGeom prst="roundRect">
            <a:avLst>
              <a:gd name="adj" fmla="val 2745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7710" y="2303383"/>
            <a:ext cx="121920" cy="5330309"/>
          </a:xfrm>
          <a:prstGeom prst="roundRect">
            <a:avLst>
              <a:gd name="adj" fmla="val 266545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1096685" y="2550438"/>
            <a:ext cx="254877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Current Limitations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6685" y="3089258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Unseen Patterns &amp; Textures</a:t>
            </a:r>
            <a:endParaRPr lang="en-US" sz="1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096685" y="4484088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Size Constraints</a:t>
            </a:r>
          </a:p>
        </p:txBody>
      </p:sp>
      <p:sp>
        <p:nvSpPr>
          <p:cNvPr id="8" name="Shape 6"/>
          <p:cNvSpPr/>
          <p:nvPr/>
        </p:nvSpPr>
        <p:spPr>
          <a:xfrm>
            <a:off x="7423428" y="2303383"/>
            <a:ext cx="6448782" cy="5330309"/>
          </a:xfrm>
          <a:prstGeom prst="roundRect">
            <a:avLst>
              <a:gd name="adj" fmla="val 2745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2948" y="2303383"/>
            <a:ext cx="121920" cy="5330309"/>
          </a:xfrm>
          <a:prstGeom prst="roundRect">
            <a:avLst>
              <a:gd name="adj" fmla="val 266545"/>
            </a:avLst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7761923" y="2550438"/>
            <a:ext cx="254877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761923" y="2998946"/>
            <a:ext cx="586323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D78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Deeper Networks &amp; Attention Mechanisms: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Implementing more complex network architectures and attention mechanisms to capture broader contextual information.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61923" y="4114800"/>
            <a:ext cx="586323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D78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GAN-based Super-Resolution: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Exploring Generative Adversarial Networks (GANs), such as SRGAN, to produce even more photorealistic textures.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761923" y="5230654"/>
            <a:ext cx="586323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D78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Robustness Training: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Training the model with diverse noise, blur, and compression artifacts to improve real-world applicability.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761923" y="6346508"/>
            <a:ext cx="586323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DD78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User-Friendly GUI: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Developing an intuitive graphical user interface to make SuperResAI accessible to a wider audience, beyond researchers and engineers.</a:t>
            </a:r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DAE30-6532-75AA-F72D-BA2C207091DE}"/>
              </a:ext>
            </a:extLst>
          </p:cNvPr>
          <p:cNvSpPr/>
          <p:nvPr/>
        </p:nvSpPr>
        <p:spPr>
          <a:xfrm>
            <a:off x="12677422" y="7763589"/>
            <a:ext cx="1930400" cy="432144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29B2C4E3-B8C2-9D4F-7AA7-327FCE74C445}"/>
              </a:ext>
            </a:extLst>
          </p:cNvPr>
          <p:cNvSpPr/>
          <p:nvPr/>
        </p:nvSpPr>
        <p:spPr>
          <a:xfrm>
            <a:off x="1452086" y="3466081"/>
            <a:ext cx="53857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Occasional struggles with unseen patterns or highly complex textures not present in the training data.</a:t>
            </a:r>
            <a:endParaRPr lang="en-US" sz="1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113DB-EAAC-3C69-DF36-FB470DD889CB}"/>
              </a:ext>
            </a:extLst>
          </p:cNvPr>
          <p:cNvSpPr txBox="1"/>
          <p:nvPr/>
        </p:nvSpPr>
        <p:spPr>
          <a:xfrm>
            <a:off x="1361774" y="4849622"/>
            <a:ext cx="5507713" cy="75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00"/>
              </a:lnSpc>
              <a:buSzPct val="100000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Performance can be influenced by the size and diversity of the current training dataset.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982" y="819983"/>
            <a:ext cx="13010436" cy="1361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Conclusion: A Foundation for Advanced Image Restoration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9982" y="2644140"/>
            <a:ext cx="4182547" cy="3764518"/>
          </a:xfrm>
          <a:prstGeom prst="roundRect">
            <a:avLst>
              <a:gd name="adj" fmla="val 922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64181" y="2898338"/>
            <a:ext cx="694253" cy="694253"/>
          </a:xfrm>
          <a:prstGeom prst="roundRect">
            <a:avLst>
              <a:gd name="adj" fmla="val 13169674"/>
            </a:avLst>
          </a:prstGeom>
          <a:solidFill>
            <a:srgbClr val="F2B42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8" y="3050143"/>
            <a:ext cx="312420" cy="3905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64181" y="3823930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Proven Effectiveness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64181" y="4303038"/>
            <a:ext cx="3674150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SuperResAI effectively demonstrates the power of EDSR-based super-resolution, providing a robust solution for image enhancement.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3867" y="2644140"/>
            <a:ext cx="4182547" cy="3764518"/>
          </a:xfrm>
          <a:prstGeom prst="roundRect">
            <a:avLst>
              <a:gd name="adj" fmla="val 922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78066" y="2898338"/>
            <a:ext cx="694253" cy="694253"/>
          </a:xfrm>
          <a:prstGeom prst="roundRect">
            <a:avLst>
              <a:gd name="adj" fmla="val 13169674"/>
            </a:avLst>
          </a:prstGeom>
          <a:solidFill>
            <a:srgbClr val="D7425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923" y="3050143"/>
            <a:ext cx="312420" cy="39052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8066" y="3823930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Superior Performance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78066" y="4303038"/>
            <a:ext cx="3674150" cy="1851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delivers significant improvements over traditional Bicubic interpolation in both PSNR and SSIM metrics, underscoring its technical superiority.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9637752" y="2644140"/>
            <a:ext cx="4182547" cy="3764518"/>
          </a:xfrm>
          <a:prstGeom prst="roundRect">
            <a:avLst>
              <a:gd name="adj" fmla="val 922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1951" y="2898338"/>
            <a:ext cx="694253" cy="694253"/>
          </a:xfrm>
          <a:prstGeom prst="roundRect">
            <a:avLst>
              <a:gd name="adj" fmla="val 13169674"/>
            </a:avLst>
          </a:prstGeom>
          <a:solidFill>
            <a:srgbClr val="DD785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808" y="3050143"/>
            <a:ext cx="312420" cy="39052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1951" y="3823930"/>
            <a:ext cx="32686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Strong Qualitative Results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91951" y="4303038"/>
            <a:ext cx="3674150" cy="1851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visually appealing results confirm its ability to produce clearer, more detailed images, setting a strong foundation for future advancements in image restoration.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809982" y="6668929"/>
            <a:ext cx="13010436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are confident that SuperResAI will serve as a valuable tool and a stepping stone for further innovation in the field of image processing and computer vision.</a:t>
            </a:r>
            <a:endParaRPr 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30CB2C-3BDA-1B1F-E742-8A3C7FB4B38A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9888"/>
            <a:ext cx="674131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Super-Resolution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43888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 resolution is paramount in today's digital landscape, from medical imaging to satellite surveillance. Our goal is to precisely reconstruct high-resolution (HR) images from their low-resolution (LR) counterparts, enhancing clarity and detail.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09848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615559" y="41807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676299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Transforming pixelated LR images into sharp, visually rich HR versions.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55776" y="409848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033611" y="41807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6033611" y="4676299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Deep Learning, specifically the Enhanced Deep Super-Resolution (EDSR) model, to achieve superior results.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73828" y="409848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451663" y="41807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451663" y="4676299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Outperforming traditional methods by generating visually superior and quantitatively better images.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8B20C-F3B7-B035-CA34-E3B93A8E6829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5094"/>
            <a:ext cx="8705493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SuperResAI Workflow: From Data to Results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837724" y="1744861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methodology follows a rigorous pipeline ensuring robust model training and reliable evaluation.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64462"/>
            <a:ext cx="4318278" cy="9096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5133" y="3501509"/>
            <a:ext cx="27465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Dataset Preparation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65133" y="3972282"/>
            <a:ext cx="3863459" cy="2554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preprocess diverse image datasets to create consistent HR (256×256) and LR (64×64) pairs. Data is split into training (60%), validation (20%), and testing (20%) sets to ensure model generalization. This is handled by </a:t>
            </a:r>
            <a:r>
              <a:rPr lang="en-US" sz="17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1_prepare_dataset.py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364462"/>
            <a:ext cx="4318278" cy="9096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83411" y="3501509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Model Training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383411" y="3972282"/>
            <a:ext cx="3863459" cy="2554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EDSR model (scale factor ×4) with a Pixel Shuffle–based </a:t>
            </a:r>
            <a:r>
              <a:rPr lang="en-US" sz="17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upsampling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module. We use MSE loss, Adam optimizer, and PSNR as the primary metric.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364462"/>
            <a:ext cx="4318278" cy="9096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01689" y="3501509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Evaluation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701689" y="3972282"/>
            <a:ext cx="3863459" cy="3274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Post-training, the model's performance is rigorously evaluated using quantitative metrics: PSNR (Peak Signal-to-Noise Ratio) and SSIM (Structural Similarity Index Measure). Crucially, we conduct visual comparisons between LR, super-resolved (SR), and ground-truth HR images.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008CFF-43B0-56AC-FAFE-32953B9E8C88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80923" y="49886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Super-Resolution Workflow Diagram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26436" y="1559780"/>
            <a:ext cx="13273386" cy="822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diagram illustrates the complete workflow, from initial low-resolution input through the EDSR network to the final high-resolution output. It highlights the integration of our deep learning model within the image super-resolution pipeline.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4B10F-312E-807E-67DC-497D531E8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2" b="91218" l="1789" r="98000">
                        <a14:foregroundMark x1="7789" y1="43343" x2="7789" y2="43343"/>
                        <a14:foregroundMark x1="1947" y1="31870" x2="1947" y2="31870"/>
                        <a14:foregroundMark x1="45368" y1="33569" x2="45368" y2="33569"/>
                        <a14:foregroundMark x1="57053" y1="41218" x2="57053" y2="41218"/>
                        <a14:foregroundMark x1="79263" y1="38810" x2="79263" y2="38810"/>
                        <a14:foregroundMark x1="44947" y1="34278" x2="44947" y2="34278"/>
                        <a14:foregroundMark x1="39000" y1="32153" x2="44526" y2="33994"/>
                        <a14:foregroundMark x1="44526" y1="33994" x2="44684" y2="34278"/>
                        <a14:foregroundMark x1="9368" y1="38527" x2="69474" y2="49150"/>
                        <a14:foregroundMark x1="69474" y1="49150" x2="84105" y2="47167"/>
                        <a14:foregroundMark x1="90316" y1="38810" x2="91105" y2="58074"/>
                        <a14:foregroundMark x1="91105" y1="58074" x2="78316" y2="89518"/>
                        <a14:foregroundMark x1="78316" y1="89518" x2="10789" y2="77620"/>
                        <a14:foregroundMark x1="7526" y1="54533" x2="7158" y2="71388"/>
                        <a14:foregroundMark x1="26105" y1="72805" x2="26105" y2="72805"/>
                        <a14:foregroundMark x1="53684" y1="74788" x2="47316" y2="73796"/>
                        <a14:foregroundMark x1="47316" y1="73796" x2="47316" y2="73796"/>
                        <a14:foregroundMark x1="93947" y1="76204" x2="95105" y2="75496"/>
                        <a14:foregroundMark x1="98000" y1="43059" x2="92000" y2="66856"/>
                        <a14:foregroundMark x1="60684" y1="78329" x2="61316" y2="63314"/>
                        <a14:foregroundMark x1="70316" y1="47875" x2="67579" y2="36686"/>
                        <a14:foregroundMark x1="12368" y1="83569" x2="14158" y2="83569"/>
                        <a14:foregroundMark x1="6105" y1="89235" x2="5737" y2="78754"/>
                        <a14:foregroundMark x1="13000" y1="72805" x2="10526" y2="65722"/>
                        <a14:foregroundMark x1="17263" y1="69263" x2="14316" y2="53541"/>
                        <a14:foregroundMark x1="14053" y1="60482" x2="11947" y2="37110"/>
                        <a14:foregroundMark x1="7263" y1="51133" x2="5579" y2="30028"/>
                        <a14:foregroundMark x1="1842" y1="46176" x2="3895" y2="69972"/>
                        <a14:foregroundMark x1="3368" y1="69263" x2="3895" y2="82861"/>
                        <a14:foregroundMark x1="16632" y1="79462" x2="15211" y2="88810"/>
                        <a14:foregroundMark x1="2474" y1="79745" x2="3526" y2="91218"/>
                        <a14:foregroundMark x1="86421" y1="82153" x2="86316" y2="79462"/>
                        <a14:foregroundMark x1="86421" y1="81161" x2="82158" y2="67705"/>
                        <a14:foregroundMark x1="82158" y1="67705" x2="85263" y2="46601"/>
                        <a14:foregroundMark x1="85263" y1="46601" x2="86053" y2="44051"/>
                        <a14:foregroundMark x1="86053" y1="43343" x2="76474" y2="39660"/>
                        <a14:foregroundMark x1="76474" y1="39660" x2="76421" y2="40227"/>
                        <a14:foregroundMark x1="79421" y1="32861" x2="85947" y2="31303"/>
                        <a14:foregroundMark x1="85947" y1="31303" x2="90579" y2="31445"/>
                        <a14:foregroundMark x1="90842" y1="53116" x2="93421" y2="77620"/>
                        <a14:foregroundMark x1="26789" y1="80737" x2="28737" y2="604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3658" y="2844562"/>
            <a:ext cx="11363083" cy="42222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DF457F-1DE0-CBBF-F0A8-07D12B0EEB0A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530" y="637580"/>
            <a:ext cx="4658916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Bicubic Interpolation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11530" y="1297305"/>
            <a:ext cx="6319838" cy="72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Bicubic interpolation is a classical signal processing technique used for image resizing. It's an upgrade from simpler methods like nearest-neighbor or bilinear interpolation, producing smoother results by considering a larger neighborhood of pixels.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811530" y="2303040"/>
            <a:ext cx="6319838" cy="1427202"/>
          </a:xfrm>
          <a:prstGeom prst="roundRect">
            <a:avLst>
              <a:gd name="adj" fmla="val 5126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6290" y="2303040"/>
            <a:ext cx="60960" cy="1427202"/>
          </a:xfrm>
          <a:prstGeom prst="roundRect">
            <a:avLst>
              <a:gd name="adj" fmla="val 370850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1023104" y="2468894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it Works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023104" y="2841083"/>
            <a:ext cx="5942409" cy="72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estimates new pixel values by applying a weighted average of the 16 nearest surrounding pixels (a 4x4 kernel) in the original image. This involves fitting a cubic polynomial to these points.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811530" y="4038902"/>
            <a:ext cx="6319838" cy="1427202"/>
          </a:xfrm>
          <a:prstGeom prst="roundRect">
            <a:avLst>
              <a:gd name="adj" fmla="val 5126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96290" y="4038902"/>
            <a:ext cx="60960" cy="1427202"/>
          </a:xfrm>
          <a:prstGeom prst="roundRect">
            <a:avLst>
              <a:gd name="adj" fmla="val 370850"/>
            </a:avLst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1023104" y="4204756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Limitations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023104" y="4576945"/>
            <a:ext cx="5942409" cy="72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While it smooths out jagged edges, it cannot synthesize new, authentic details. The resulting images often appear soft or blurry, lacking the crispness achievable with data-driven deep learning approaches.</a:t>
            </a:r>
            <a:endParaRPr lang="en-US" sz="12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53" y="1331238"/>
            <a:ext cx="6319838" cy="63198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9971D6-BCC9-8297-DA45-B9158E52D34C}"/>
              </a:ext>
            </a:extLst>
          </p:cNvPr>
          <p:cNvSpPr/>
          <p:nvPr/>
        </p:nvSpPr>
        <p:spPr>
          <a:xfrm>
            <a:off x="12677422" y="7728857"/>
            <a:ext cx="1930400" cy="466876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4856"/>
            <a:ext cx="5783342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EDSR Model Architecture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837724" y="1692473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</a:t>
            </a:r>
            <a:r>
              <a:rPr lang="en-US" sz="16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SuperResAI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solution is built upon EDSR (Enhanced Deep Super-Resolution), a deep residual network that removes batch normalization and uses residual scaling for stable, high-accuracy training. Its key innovation lies in performing feature extraction directly on the low-resolution input, then upscaling in a single step.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E6A22C-11D5-DC9B-3EC4-1D840A7373E0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105F082-9640-B352-4B12-A8FE405C0678}"/>
              </a:ext>
            </a:extLst>
          </p:cNvPr>
          <p:cNvSpPr/>
          <p:nvPr/>
        </p:nvSpPr>
        <p:spPr>
          <a:xfrm>
            <a:off x="1176124" y="3227320"/>
            <a:ext cx="11834785" cy="3422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+mj-lt"/>
              <a:buAutoNum type="arabicPeriod"/>
            </a:pPr>
            <a:r>
              <a:rPr lang="en-US" sz="1700" b="1" dirty="0">
                <a:solidFill>
                  <a:schemeClr val="bg1"/>
                </a:solidFill>
                <a:latin typeface="PT Sans" panose="020B0503020203020204" pitchFamily="34" charset="0"/>
              </a:rPr>
              <a:t>Based on Residual Networks (</a:t>
            </a:r>
            <a:r>
              <a:rPr lang="en-US" sz="17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ResNet</a:t>
            </a:r>
            <a:r>
              <a:rPr lang="en-US" sz="1700" b="1" dirty="0">
                <a:solidFill>
                  <a:schemeClr val="bg1"/>
                </a:solidFill>
                <a:latin typeface="PT Sans" panose="020B0503020203020204" pitchFamily="34" charset="0"/>
              </a:rPr>
              <a:t>):</a:t>
            </a:r>
            <a:endParaRPr lang="en-US" sz="1700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lvl="1"/>
            <a:r>
              <a:rPr lang="en-US" sz="1700" dirty="0">
                <a:solidFill>
                  <a:schemeClr val="bg1"/>
                </a:solidFill>
                <a:latin typeface="PT Sans" panose="020B0503020203020204" pitchFamily="34" charset="0"/>
              </a:rPr>
              <a:t>Uses multiple </a:t>
            </a:r>
            <a:r>
              <a:rPr lang="en-US" sz="1700" b="1" dirty="0">
                <a:solidFill>
                  <a:schemeClr val="bg1"/>
                </a:solidFill>
                <a:latin typeface="PT Sans" panose="020B0503020203020204" pitchFamily="34" charset="0"/>
              </a:rPr>
              <a:t>residual blocks</a:t>
            </a:r>
            <a:r>
              <a:rPr lang="en-US" sz="1700" dirty="0">
                <a:solidFill>
                  <a:schemeClr val="bg1"/>
                </a:solidFill>
                <a:latin typeface="PT Sans" panose="020B0503020203020204" pitchFamily="34" charset="0"/>
              </a:rPr>
              <a:t> to learn image features.</a:t>
            </a:r>
          </a:p>
          <a:p>
            <a:pPr lvl="1"/>
            <a:r>
              <a:rPr lang="en-US" sz="1700" dirty="0">
                <a:solidFill>
                  <a:schemeClr val="bg1"/>
                </a:solidFill>
                <a:latin typeface="PT Sans" panose="020B0503020203020204" pitchFamily="34" charset="0"/>
              </a:rPr>
              <a:t>Removes batch normalization (BN) layers to reduce artifacts and improve accuracy.</a:t>
            </a:r>
          </a:p>
          <a:p>
            <a:pPr lvl="1"/>
            <a:endParaRPr lang="en-US" sz="1700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700" b="1" dirty="0">
                <a:solidFill>
                  <a:schemeClr val="bg1"/>
                </a:solidFill>
                <a:latin typeface="PT Sans" panose="020B0503020203020204" pitchFamily="34" charset="0"/>
              </a:rPr>
              <a:t>Deep &amp; Wide Architecture:</a:t>
            </a:r>
            <a:endParaRPr lang="en-US" sz="1700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lvl="1"/>
            <a:r>
              <a:rPr lang="en-US" sz="1700" dirty="0">
                <a:solidFill>
                  <a:schemeClr val="bg1"/>
                </a:solidFill>
                <a:latin typeface="PT Sans" panose="020B0503020203020204" pitchFamily="34" charset="0"/>
              </a:rPr>
              <a:t>Much deeper than previous SR models like SRCNN, VDSR.</a:t>
            </a:r>
          </a:p>
          <a:p>
            <a:pPr lvl="1"/>
            <a:r>
              <a:rPr lang="en-US" sz="1700" dirty="0">
                <a:solidFill>
                  <a:schemeClr val="bg1"/>
                </a:solidFill>
                <a:latin typeface="PT Sans" panose="020B0503020203020204" pitchFamily="34" charset="0"/>
              </a:rPr>
              <a:t>Uses wider layers with more feature maps for better detail learning.</a:t>
            </a:r>
          </a:p>
          <a:p>
            <a:pPr lvl="1"/>
            <a:endParaRPr lang="en-US" sz="1700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700" b="1" dirty="0">
                <a:solidFill>
                  <a:schemeClr val="bg1"/>
                </a:solidFill>
                <a:latin typeface="PT Sans" panose="020B0503020203020204" pitchFamily="34" charset="0"/>
              </a:rPr>
              <a:t>Residual Scaling:</a:t>
            </a:r>
            <a:endParaRPr lang="en-US" sz="1700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lvl="1"/>
            <a:r>
              <a:rPr lang="en-US" sz="1700" dirty="0">
                <a:solidFill>
                  <a:schemeClr val="bg1"/>
                </a:solidFill>
                <a:latin typeface="PT Sans" panose="020B0503020203020204" pitchFamily="34" charset="0"/>
              </a:rPr>
              <a:t>To stabilize training, the residual outputs are scaled by a constant (e.g., 0.1).</a:t>
            </a:r>
          </a:p>
          <a:p>
            <a:pPr lvl="1"/>
            <a:endParaRPr lang="en-US" sz="1700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700" b="1" dirty="0">
                <a:solidFill>
                  <a:schemeClr val="bg1"/>
                </a:solidFill>
                <a:latin typeface="PT Sans" panose="020B0503020203020204" pitchFamily="34" charset="0"/>
              </a:rPr>
              <a:t> Up sampling Module:</a:t>
            </a:r>
            <a:endParaRPr lang="en-US" sz="1700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lvl="1"/>
            <a:r>
              <a:rPr lang="en-US" sz="1700" dirty="0">
                <a:solidFill>
                  <a:schemeClr val="bg1"/>
                </a:solidFill>
                <a:latin typeface="PT Sans" panose="020B0503020203020204" pitchFamily="34" charset="0"/>
              </a:rPr>
              <a:t>Uses sub-pixel convolution (pixel shuffle) for efficient image upscaling.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708598"/>
            <a:ext cx="652605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EDSR Architecture at a Glance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85336" y="1552372"/>
            <a:ext cx="132128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visual representation breaks down the EDSR model, emphasizing its compact convolutional layers and the innovative Pixel Shuffle operation. Note how the model operates on the lower-resolution feature space before the final upscaling, contributing to its efficiency.</a:t>
            </a: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7F085-F580-E1CD-71AD-0931CE272B11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981A5-6B8C-4A8D-2D3A-705CA052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455" y="3084468"/>
            <a:ext cx="6691489" cy="44609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3896"/>
            <a:ext cx="7299603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Bicubic vs. EDSR: A Comparative Look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837724" y="1631513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Comparing EDSR with traditional Bicubic interpolation highlights the impact of deep learning in image enhancement.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837724" y="2805232"/>
            <a:ext cx="6214705" cy="3072051"/>
          </a:xfrm>
          <a:prstGeom prst="roundRect">
            <a:avLst>
              <a:gd name="adj" fmla="val 10520"/>
            </a:avLst>
          </a:prstGeom>
          <a:solidFill>
            <a:srgbClr val="59ABA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08" y="3090267"/>
            <a:ext cx="380167" cy="30408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8658" y="3074432"/>
            <a:ext cx="304145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Bicubic Interpolation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648658" y="3669982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Traditional, mathematical approach.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648658" y="4089916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Adds smoothness, but no new details.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648658" y="4509849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Quantitative Results: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648658" y="4929783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PSNR: 24.58 dB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648658" y="5349716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SSIM: 0.763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85591" y="2805232"/>
            <a:ext cx="6214705" cy="3072051"/>
          </a:xfrm>
          <a:prstGeom prst="roundRect">
            <a:avLst>
              <a:gd name="adj" fmla="val 10520"/>
            </a:avLst>
          </a:prstGeom>
          <a:solidFill>
            <a:srgbClr val="DD785E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75" y="3090267"/>
            <a:ext cx="380167" cy="30408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396526" y="3074432"/>
            <a:ext cx="304145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EDSR (SuperResAI)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8396526" y="3669982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Modern, deep learning approach.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8396526" y="4089916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Learns to synthesize realistic new details.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8396526" y="4509849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Quantitative Results: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8396526" y="4929783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PSNR: 28.92 dB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9" name="Text 15"/>
          <p:cNvSpPr/>
          <p:nvPr/>
        </p:nvSpPr>
        <p:spPr>
          <a:xfrm>
            <a:off x="8396526" y="5349716"/>
            <a:ext cx="5188387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SSIM: 0.885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20" name="Text 16"/>
          <p:cNvSpPr/>
          <p:nvPr/>
        </p:nvSpPr>
        <p:spPr>
          <a:xfrm>
            <a:off x="1160859" y="6604159"/>
            <a:ext cx="1263181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quantitative metrics demonstrate a significant improvement, with EDSR achieving a nearly 4.5 dB increase in PSNR and a substantial boost in SSIM, indicating higher perceptual quality.</a:t>
            </a:r>
            <a:endParaRPr lang="en-US" sz="1650" dirty="0"/>
          </a:p>
        </p:txBody>
      </p:sp>
      <p:sp>
        <p:nvSpPr>
          <p:cNvPr id="21" name="Shape 17"/>
          <p:cNvSpPr/>
          <p:nvPr/>
        </p:nvSpPr>
        <p:spPr>
          <a:xfrm>
            <a:off x="837724" y="6361867"/>
            <a:ext cx="30480" cy="1173718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6E67D6-2B14-6FF3-871D-76FAB9D21210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7947"/>
            <a:ext cx="8463796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Quantitative Performance: A Clear Advantage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837724" y="1655564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numbers speak volumes about SuperResAI's effectiveness.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837724" y="2350056"/>
            <a:ext cx="5128617" cy="269200"/>
          </a:xfrm>
          <a:prstGeom prst="roundRect">
            <a:avLst>
              <a:gd name="adj" fmla="val 12004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7724" y="2350056"/>
            <a:ext cx="1260515" cy="269200"/>
          </a:xfrm>
          <a:prstGeom prst="roundRect">
            <a:avLst>
              <a:gd name="adj" fmla="val 120046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6127909" y="2350056"/>
            <a:ext cx="1052632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24.58dB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37724" y="288845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Bicubic PSNR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37724" y="3334464"/>
            <a:ext cx="634281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PSNR: Peak Signal-to-Noise Ratio. Higher values indicate better image quality. Bicubic's score serves as a baseline for comparison.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49741" y="2350056"/>
            <a:ext cx="5471398" cy="269200"/>
          </a:xfrm>
          <a:prstGeom prst="roundRect">
            <a:avLst>
              <a:gd name="adj" fmla="val 12004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49741" y="2350056"/>
            <a:ext cx="5471398" cy="269200"/>
          </a:xfrm>
          <a:prstGeom prst="roundRect">
            <a:avLst>
              <a:gd name="adj" fmla="val 120046"/>
            </a:avLst>
          </a:prstGeom>
          <a:solidFill>
            <a:srgbClr val="D7425E"/>
          </a:solidFill>
          <a:ln/>
        </p:spPr>
      </p:sp>
      <p:sp>
        <p:nvSpPr>
          <p:cNvPr id="11" name="Text 9"/>
          <p:cNvSpPr/>
          <p:nvPr/>
        </p:nvSpPr>
        <p:spPr>
          <a:xfrm>
            <a:off x="13082707" y="2350056"/>
            <a:ext cx="709970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0.763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449741" y="288845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Bicubic SSIM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449741" y="3334464"/>
            <a:ext cx="634293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SSIM: Structural Similarity Index Measure. Closer to 1 implies higher structural similarity to the original image.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837724" y="4561999"/>
            <a:ext cx="5128617" cy="269200"/>
          </a:xfrm>
          <a:prstGeom prst="roundRect">
            <a:avLst>
              <a:gd name="adj" fmla="val 12004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37724" y="4561999"/>
            <a:ext cx="1483162" cy="269200"/>
          </a:xfrm>
          <a:prstGeom prst="roundRect">
            <a:avLst>
              <a:gd name="adj" fmla="val 120046"/>
            </a:avLst>
          </a:prstGeom>
          <a:solidFill>
            <a:srgbClr val="DD785E"/>
          </a:solidFill>
          <a:ln/>
        </p:spPr>
      </p:sp>
      <p:sp>
        <p:nvSpPr>
          <p:cNvPr id="16" name="Text 14"/>
          <p:cNvSpPr/>
          <p:nvPr/>
        </p:nvSpPr>
        <p:spPr>
          <a:xfrm>
            <a:off x="6127909" y="4561999"/>
            <a:ext cx="1052632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28.92dB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837724" y="5100399"/>
            <a:ext cx="317265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SuperResAI</a:t>
            </a: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(EDSR) PSNR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837724" y="5546408"/>
            <a:ext cx="634281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SuperResAI achieves a significantly higher PSNR, demonstrating its superior ability to reconstruct image fidelity.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49741" y="4561999"/>
            <a:ext cx="5471398" cy="269200"/>
          </a:xfrm>
          <a:prstGeom prst="roundRect">
            <a:avLst>
              <a:gd name="adj" fmla="val 120046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49741" y="4561999"/>
            <a:ext cx="5471398" cy="269200"/>
          </a:xfrm>
          <a:prstGeom prst="roundRect">
            <a:avLst>
              <a:gd name="adj" fmla="val 120046"/>
            </a:avLst>
          </a:prstGeom>
          <a:solidFill>
            <a:srgbClr val="48A8E2"/>
          </a:solidFill>
          <a:ln/>
        </p:spPr>
      </p:sp>
      <p:sp>
        <p:nvSpPr>
          <p:cNvPr id="21" name="Text 19"/>
          <p:cNvSpPr/>
          <p:nvPr/>
        </p:nvSpPr>
        <p:spPr>
          <a:xfrm>
            <a:off x="13082707" y="4561999"/>
            <a:ext cx="709970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0.885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449741" y="5100399"/>
            <a:ext cx="309395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SuperResAI</a:t>
            </a: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(EDSR) SSIM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449741" y="5546408"/>
            <a:ext cx="634293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SSIM score for SuperResAI is also markedly higher, indicating that it preserves structural information and visual quality much more effectively than Bicubic.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37724" y="6822400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→ The EDSR model employed in </a:t>
            </a:r>
            <a:r>
              <a:rPr lang="en-US" sz="16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SuperResAI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consistently and significantly outperforms the Bicubic baseline across key metrics.</a:t>
            </a:r>
            <a:endParaRPr lang="en-US" sz="16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8A7BC7-14CA-1DB5-FE7C-9D2466531668}"/>
              </a:ext>
            </a:extLst>
          </p:cNvPr>
          <p:cNvSpPr/>
          <p:nvPr/>
        </p:nvSpPr>
        <p:spPr>
          <a:xfrm>
            <a:off x="12677422" y="7495822"/>
            <a:ext cx="1930400" cy="699911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1258</Words>
  <Application>Microsoft Office PowerPoint</Application>
  <PresentationFormat>Custom</PresentationFormat>
  <Paragraphs>116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Nunito Semi Bold</vt:lpstr>
      <vt:lpstr>Arial</vt:lpstr>
      <vt:lpstr>PT Sans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Tamjid Islam</cp:lastModifiedBy>
  <cp:revision>18</cp:revision>
  <dcterms:created xsi:type="dcterms:W3CDTF">2025-08-20T04:19:41Z</dcterms:created>
  <dcterms:modified xsi:type="dcterms:W3CDTF">2025-08-20T07:04:45Z</dcterms:modified>
</cp:coreProperties>
</file>